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93" r:id="rId3"/>
    <p:sldId id="292" r:id="rId4"/>
    <p:sldId id="276" r:id="rId5"/>
    <p:sldId id="278" r:id="rId6"/>
    <p:sldId id="277" r:id="rId7"/>
    <p:sldId id="294" r:id="rId8"/>
    <p:sldId id="280" r:id="rId9"/>
    <p:sldId id="281" r:id="rId10"/>
    <p:sldId id="282" r:id="rId11"/>
    <p:sldId id="289" r:id="rId12"/>
    <p:sldId id="272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ELL" initials="D" lastIdx="1" clrIdx="0">
    <p:extLst>
      <p:ext uri="{19B8F6BF-5375-455C-9EA6-DF929625EA0E}">
        <p15:presenceInfo xmlns:p15="http://schemas.microsoft.com/office/powerpoint/2012/main" userId="DELL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686" autoAdjust="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488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5-06-26T14:10:29.950" idx="1">
    <p:pos x="5556" y="1799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9BDA0B-ECAF-43C6-BB0F-363A7B380403}" type="datetimeFigureOut">
              <a:rPr lang="ru-RU" smtClean="0"/>
              <a:pPr/>
              <a:t>27.06.2025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E6D0F1-7867-41EF-9D9F-43BDC705CEB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16948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E6D0F1-7867-41EF-9D9F-43BDC705CEB9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7395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5046F-FA55-432E-A102-30E73421FEB7}" type="datetimeFigureOut">
              <a:rPr lang="ru-RU" smtClean="0"/>
              <a:pPr/>
              <a:t>27.06.2025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0A046-8CB2-460F-888E-153B03C9182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5081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5046F-FA55-432E-A102-30E73421FEB7}" type="datetimeFigureOut">
              <a:rPr lang="ru-RU" smtClean="0"/>
              <a:pPr/>
              <a:t>27.06.2025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0A046-8CB2-460F-888E-153B03C9182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44504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5046F-FA55-432E-A102-30E73421FEB7}" type="datetimeFigureOut">
              <a:rPr lang="ru-RU" smtClean="0"/>
              <a:pPr/>
              <a:t>27.06.2025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0A046-8CB2-460F-888E-153B03C9182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13701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5046F-FA55-432E-A102-30E73421FEB7}" type="datetimeFigureOut">
              <a:rPr lang="ru-RU" smtClean="0"/>
              <a:pPr/>
              <a:t>27.06.2025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0A046-8CB2-460F-888E-153B03C9182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9212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5046F-FA55-432E-A102-30E73421FEB7}" type="datetimeFigureOut">
              <a:rPr lang="ru-RU" smtClean="0"/>
              <a:pPr/>
              <a:t>27.06.2025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0A046-8CB2-460F-888E-153B03C9182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65270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5046F-FA55-432E-A102-30E73421FEB7}" type="datetimeFigureOut">
              <a:rPr lang="ru-RU" smtClean="0"/>
              <a:pPr/>
              <a:t>27.06.2025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0A046-8CB2-460F-888E-153B03C9182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364648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5046F-FA55-432E-A102-30E73421FEB7}" type="datetimeFigureOut">
              <a:rPr lang="ru-RU" smtClean="0"/>
              <a:pPr/>
              <a:t>27.06.2025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0A046-8CB2-460F-888E-153B03C9182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7117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5046F-FA55-432E-A102-30E73421FEB7}" type="datetimeFigureOut">
              <a:rPr lang="ru-RU" smtClean="0"/>
              <a:pPr/>
              <a:t>27.06.2025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0A046-8CB2-460F-888E-153B03C9182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44353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5046F-FA55-432E-A102-30E73421FEB7}" type="datetimeFigureOut">
              <a:rPr lang="ru-RU" smtClean="0"/>
              <a:pPr/>
              <a:t>27.06.2025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0A046-8CB2-460F-888E-153B03C9182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4864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5046F-FA55-432E-A102-30E73421FEB7}" type="datetimeFigureOut">
              <a:rPr lang="ru-RU" smtClean="0"/>
              <a:pPr/>
              <a:t>27.06.2025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0A046-8CB2-460F-888E-153B03C9182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4650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5046F-FA55-432E-A102-30E73421FEB7}" type="datetimeFigureOut">
              <a:rPr lang="ru-RU" smtClean="0"/>
              <a:pPr/>
              <a:t>27.06.2025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0A046-8CB2-460F-888E-153B03C9182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79226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B5046F-FA55-432E-A102-30E73421FEB7}" type="datetimeFigureOut">
              <a:rPr lang="ru-RU" smtClean="0"/>
              <a:pPr/>
              <a:t>27.06.2025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10A046-8CB2-460F-888E-153B03C9182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4174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260648"/>
            <a:ext cx="8640960" cy="6264696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br>
              <a:rPr lang="ru-RU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ПАМЯТКА</a:t>
            </a:r>
            <a:br>
              <a:rPr lang="ru-RU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ru-RU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ЖЕЛАЮЩИХ ПОЛУЧИТЬ АККРЕДИТАЦИЮ МИНЮСТА РОССИИ </a:t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КАЧЕСТВЕ НЕЗАВИСИМОГО ЭКСПЕРТА, УПОЛНОМОЧЕННОГО </a:t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ПРОВЕДЕНИЕ НЕЗАВИСИМОЙ АНТИКОРРУПЦИОННОЙ ЭКСПЕРТИЗЫ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71472" y="500042"/>
            <a:ext cx="2357454" cy="107157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Управление 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Минюста России 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по Республике Алтай</a:t>
            </a:r>
          </a:p>
        </p:txBody>
      </p:sp>
    </p:spTree>
    <p:extLst>
      <p:ext uri="{BB962C8B-B14F-4D97-AF65-F5344CB8AC3E}">
        <p14:creationId xmlns:p14="http://schemas.microsoft.com/office/powerpoint/2010/main" val="2604930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ОСНОВАНИЯ ДЛЯ ОТКАЗА В ПРЕДОСТАВЛЕНИИ ГОСУДАРСТВЕННОЙ УСЛУГИ </a:t>
            </a:r>
            <a:endParaRPr lang="ru-RU" sz="1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844824"/>
            <a:ext cx="4762872" cy="473853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несоответствие заявителя условиям, установленным приказом Минюста России </a:t>
            </a:r>
            <a:r>
              <a:rPr lang="ru-RU" sz="2000" b="1" dirty="0">
                <a:latin typeface="Times New Roman" panose="02020603050405020304" pitchFamily="18" charset="0"/>
                <a:cs typeface="Times New Roman" pitchFamily="18" charset="0"/>
              </a:rPr>
              <a:t>от 29.03.2019 № 57.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представление не в полном объеме документов, необходимых для аккредитации;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представление документов, содержащих недостоверные сведения, либо документов, оформленных в ненадлежащем порядке, нечитабельность сведений, содержащихся в представленных документах.</a:t>
            </a:r>
          </a:p>
          <a:p>
            <a:pPr marL="0" indent="0" algn="ctr">
              <a:buNone/>
            </a:pP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508104" y="1844824"/>
            <a:ext cx="3178696" cy="473853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buNone/>
            </a:pP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УСТРАНЕНИЯ ОСНОВАНИЙ ДЛЯ ОТКАЗА В ПРЕДОСТАВЛЕНИИ ГОСУДАРСТВЕННОЙ УСЛУГИ ЗАЯВИТЕЛЬ ВПРАВЕ ПОВТОРНО ОБРАТИТЬСЯ ДЛЯ ПОЛУЧЕНИЯ ГОСУДАРСТВЕННОЙ УСЛУГИ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СРОК  ПРЕДОСТАВЛЕНИЯ 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ГОСУДАРСТВЕННОЙ УСЛУГИ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2980927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marL="0" indent="11113" algn="ctr">
              <a:spcBef>
                <a:spcPts val="0"/>
              </a:spcBef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 рабочих дней </a:t>
            </a:r>
          </a:p>
          <a:p>
            <a:pPr marL="0" indent="11113" algn="ctr">
              <a:spcBef>
                <a:spcPts val="0"/>
              </a:spcBef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 дня регистрации заявления об аккредитации в Минюсте России</a:t>
            </a:r>
            <a:endParaRPr lang="ru-RU" sz="1800" b="1" dirty="0"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09864" y="1600201"/>
            <a:ext cx="3976936" cy="2980927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Документы соискателям направляются в течении двух рабочих дней со дня их оформления</a:t>
            </a: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3AE42E40-5B44-8C77-68BC-80A53778DACA}"/>
              </a:ext>
            </a:extLst>
          </p:cNvPr>
          <p:cNvSpPr/>
          <p:nvPr/>
        </p:nvSpPr>
        <p:spPr>
          <a:xfrm>
            <a:off x="1709718" y="4941169"/>
            <a:ext cx="5572164" cy="1642194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lnSpc>
                <a:spcPct val="100000"/>
              </a:lnSpc>
            </a:pPr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Приглашаем всех заинтересованных </a:t>
            </a:r>
          </a:p>
          <a:p>
            <a:pPr lvl="0" algn="ctr">
              <a:lnSpc>
                <a:spcPct val="100000"/>
              </a:lnSpc>
            </a:pPr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неравнодушных!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500042"/>
            <a:ext cx="8496944" cy="5693866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endParaRPr lang="ru-RU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000" b="1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  <a:p>
            <a:pPr algn="ctr"/>
            <a:endParaRPr lang="ru-RU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2910" y="785794"/>
            <a:ext cx="2786082" cy="91440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Управление </a:t>
            </a: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Минюста России </a:t>
            </a: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 Республике Алтай</a:t>
            </a:r>
          </a:p>
        </p:txBody>
      </p:sp>
    </p:spTree>
    <p:extLst>
      <p:ext uri="{BB962C8B-B14F-4D97-AF65-F5344CB8AC3E}">
        <p14:creationId xmlns:p14="http://schemas.microsoft.com/office/powerpoint/2010/main" val="1687521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1468" y="332656"/>
            <a:ext cx="8229600" cy="1143000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ПРАВОВЫЕ ОСНОВЫ ПРОВЕДЕНИЯ НЕЗАВИСИМОЙ АНИКОРРУПЦИОННОЙ ЭКСПЕРТИЗЫ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 algn="just">
              <a:spcBef>
                <a:spcPts val="1200"/>
              </a:spcBef>
              <a:buFont typeface="Wingdings" pitchFamily="2" charset="2"/>
              <a:buChar char="Ø"/>
            </a:pPr>
            <a:r>
              <a:rPr lang="ru-RU" sz="2800" b="1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2900" b="1" dirty="0">
                <a:latin typeface="Times New Roman" panose="02020603050405020304" pitchFamily="18" charset="0"/>
                <a:cs typeface="Times New Roman" pitchFamily="18" charset="0"/>
              </a:rPr>
              <a:t>Федеральный закон от 17.07.2009 № 172-ФЗ «Об антикоррупционной экспертизе нормативных правовых актов»</a:t>
            </a:r>
          </a:p>
          <a:p>
            <a:pPr algn="just">
              <a:spcBef>
                <a:spcPts val="1200"/>
              </a:spcBef>
              <a:buFont typeface="Wingdings" pitchFamily="2" charset="2"/>
              <a:buChar char="Ø"/>
            </a:pPr>
            <a:r>
              <a:rPr lang="ru-RU" sz="2900" b="1" dirty="0">
                <a:latin typeface="Times New Roman" panose="02020603050405020304" pitchFamily="18" charset="0"/>
                <a:cs typeface="Times New Roman" pitchFamily="18" charset="0"/>
              </a:rPr>
              <a:t> Постановление Правительства Российской Федерации от 26.02.2010 № 96 «Об антикоррупционной экспертизе нормативных правовых актов и проектов нормативных правовых актов» </a:t>
            </a:r>
          </a:p>
          <a:p>
            <a:pPr algn="just">
              <a:spcBef>
                <a:spcPts val="1200"/>
              </a:spcBef>
              <a:buFont typeface="Wingdings" pitchFamily="2" charset="2"/>
              <a:buChar char="Ø"/>
            </a:pPr>
            <a:r>
              <a:rPr lang="ru-RU" sz="2900" b="1" dirty="0">
                <a:latin typeface="Times New Roman" panose="02020603050405020304" pitchFamily="18" charset="0"/>
                <a:cs typeface="Times New Roman" pitchFamily="18" charset="0"/>
              </a:rPr>
              <a:t> Приказ Министерства юстиции Российской Федерации от 29.03.2019 № 57 «Об утверждении Административного регламента Министерства юстиции Российской Федерации по предоставлению государственной услуги по осуществлению аккредитации юридических и физических лиц, изъявивших желание получить аккредитацию на проведение в качестве независимых экспертов антикоррупционной экспертизы нормативных правовых актов и проектов нормативных правовых актов в случаях, предусмотренных законодательством Российской Федерации»</a:t>
            </a:r>
            <a:r>
              <a:rPr lang="ru-RU" sz="2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900" b="1" dirty="0">
              <a:latin typeface="Times New Roman" panose="02020603050405020304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2926" y="234776"/>
            <a:ext cx="8229600" cy="1178000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br>
              <a:rPr lang="ru-RU" sz="2700" b="1" dirty="0">
                <a:latin typeface="Times New Roman" pitchFamily="18" charset="0"/>
                <a:cs typeface="Times New Roman" pitchFamily="18" charset="0"/>
              </a:rPr>
            </a:br>
            <a:br>
              <a:rPr lang="ru-RU" sz="27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>НЕЗАВИСИМАЯ АНИКОРРУПЦИОННАЯ ЭКСПЕРТИЗА ПРОВОДИТСЯ</a:t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>
              <a:spcBef>
                <a:spcPts val="0"/>
              </a:spcBef>
            </a:pP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В соответствии с частью 1 статьи 5 Федерального закона от 17.07.2009 № 172-ФЗ «Об антикоррупционной экспертизе нормативных правовых актов» </a:t>
            </a:r>
            <a:r>
              <a:rPr 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институты гражданского общества и граждане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Российской Федерации могут в порядке, предусмотренном нормативными правовыми актами Российской Федерации, за счет собственных средств проводить независимую антикоррупционную экспертизу нормативных правовых актов (проектов нормативных правовых актов). </a:t>
            </a:r>
          </a:p>
          <a:p>
            <a:pPr algn="just">
              <a:spcBef>
                <a:spcPts val="0"/>
              </a:spcBef>
            </a:pP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П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орядок и условия аккредитации экспертов по проведению независимой антикоррупционной экспертизы нормативных правовых актов (проектов нормативных правовых актов) установлены приказом Минюста России </a:t>
            </a:r>
            <a:r>
              <a:rPr lang="ru-RU" sz="2200" b="1" dirty="0">
                <a:latin typeface="Times New Roman" panose="02020603050405020304" pitchFamily="18" charset="0"/>
                <a:cs typeface="Times New Roman" pitchFamily="18" charset="0"/>
              </a:rPr>
              <a:t>от 29.03.2019 № 57.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04010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АККРЕДИТАЦИЮ НА ПРОВЕДЕНИЕ АНТИКОРРУПЦИОННОЙ ЭКСПЕРТИЗЫ НОРМАТИВНЫХ ПРАВОВЫХ АКТОВ 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 КАЧЕСТВЕ НЕЗАВИСИМЫХ ЭКСПЕРТОВ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ИМЕЮТ ПРАВО ПОЛУЧИТЬ: 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3114636" y="2949526"/>
            <a:ext cx="5572164" cy="1571636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lnSpc>
                <a:spcPct val="100000"/>
              </a:lnSpc>
            </a:pPr>
            <a:r>
              <a: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ФИЗИЧЕСКИЕ ЛИЦА</a:t>
            </a:r>
          </a:p>
        </p:txBody>
      </p:sp>
      <p:sp>
        <p:nvSpPr>
          <p:cNvPr id="16" name="Овал 15"/>
          <p:cNvSpPr/>
          <p:nvPr/>
        </p:nvSpPr>
        <p:spPr>
          <a:xfrm>
            <a:off x="3328950" y="4692040"/>
            <a:ext cx="5357850" cy="1714512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ЮРИДИЧЕСКИЕ ЛИЦА</a:t>
            </a:r>
          </a:p>
          <a:p>
            <a:pPr lvl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трелка вправо 5"/>
          <p:cNvSpPr/>
          <p:nvPr/>
        </p:nvSpPr>
        <p:spPr>
          <a:xfrm>
            <a:off x="928662" y="3325855"/>
            <a:ext cx="1500198" cy="913260"/>
          </a:xfrm>
          <a:prstGeom prst="rightArrow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Стрелка вправо 6"/>
          <p:cNvSpPr/>
          <p:nvPr/>
        </p:nvSpPr>
        <p:spPr>
          <a:xfrm>
            <a:off x="928662" y="5092666"/>
            <a:ext cx="1692788" cy="913260"/>
          </a:xfrm>
          <a:prstGeom prst="rightArrow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Левая фигурная скобка 9"/>
          <p:cNvSpPr/>
          <p:nvPr/>
        </p:nvSpPr>
        <p:spPr>
          <a:xfrm>
            <a:off x="327608" y="3434158"/>
            <a:ext cx="214314" cy="2571768"/>
          </a:xfrm>
          <a:prstGeom prst="leftBrac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ЗАЯВИТЕЛЯМ: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85926"/>
            <a:ext cx="8186766" cy="428628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just">
              <a:lnSpc>
                <a:spcPts val="1800"/>
              </a:lnSpc>
              <a:spcBef>
                <a:spcPts val="0"/>
              </a:spcBef>
              <a:buNone/>
            </a:pPr>
            <a:r>
              <a:rPr lang="ru-RU" dirty="0"/>
              <a:t>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граждане Российской Федерации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имеющие высшее юридическое образование и стаж работы по юридической специальности (направлению подготовки) не менее 15 лет,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исключением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algn="just">
              <a:lnSpc>
                <a:spcPts val="1800"/>
              </a:lnSpc>
              <a:spcBef>
                <a:spcPts val="0"/>
              </a:spcBef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граждан, имеющих неснятую или непогашенную судимость;</a:t>
            </a:r>
          </a:p>
          <a:p>
            <a:pPr marL="0" algn="just">
              <a:lnSpc>
                <a:spcPts val="1800"/>
              </a:lnSpc>
              <a:spcBef>
                <a:spcPts val="0"/>
              </a:spcBef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граждан, сведения о применении к которым взыскания в виде увольнения (освобождения от должности) в связи с утратой доверия за совершение коррупционного правонарушения включены в реестр лиц, уволенных в связи с утратой доверия;</a:t>
            </a:r>
          </a:p>
          <a:p>
            <a:pPr marL="0" algn="just">
              <a:lnSpc>
                <a:spcPts val="1800"/>
              </a:lnSpc>
              <a:spcBef>
                <a:spcPts val="0"/>
              </a:spcBef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граждан, осуществляющих свою деятельность в органах и организациях, указанных в пункте 3 части 1 статьи 3 Федерального закона от 17.07.2009 № 172-ФЗ «Об антикоррупционной экспертизе нормативных правовых актов и проектов нормативных правовых актов»;</a:t>
            </a:r>
          </a:p>
          <a:p>
            <a:pPr marL="0" algn="just">
              <a:lnSpc>
                <a:spcPts val="1800"/>
              </a:lnSpc>
              <a:spcBef>
                <a:spcPts val="0"/>
              </a:spcBef>
            </a:pP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ts val="1800"/>
              </a:lnSpc>
              <a:spcBef>
                <a:spcPts val="0"/>
              </a:spcBef>
              <a:buNone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юридические лица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имеющие в своем штате не менее 3 работников, удовлетворяющих вышеперечисленным требованиям,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исключением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ts val="1800"/>
              </a:lnSpc>
              <a:spcBef>
                <a:spcPts val="0"/>
              </a:spcBef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международных и иностранных организаций;</a:t>
            </a:r>
          </a:p>
          <a:p>
            <a:pPr algn="just">
              <a:lnSpc>
                <a:spcPts val="1800"/>
              </a:lnSpc>
              <a:spcBef>
                <a:spcPts val="0"/>
              </a:spcBef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некоммерческих организаций, выполняющих функции иностранного агента.</a:t>
            </a:r>
          </a:p>
          <a:p>
            <a:pPr marL="0" algn="just">
              <a:lnSpc>
                <a:spcPts val="1800"/>
              </a:lnSpc>
              <a:spcBef>
                <a:spcPts val="0"/>
              </a:spcBef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ИСЧЕРПЫВАЮЩИЙ ПЕРЕЧЕНЬ ДОКУМЕНТОВ, НЕОБХОДИМЫХ ДЛЯ ПРЕДОСТАВЛЕНИЯ ГОСУДАРСТВЕННОЙ УСЛУГИ 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87624" y="1857364"/>
            <a:ext cx="7456342" cy="470898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ts val="2000"/>
              </a:lnSpc>
            </a:pP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itchFamily="18" charset="0"/>
            </a:endParaRPr>
          </a:p>
          <a:p>
            <a:pPr algn="just">
              <a:lnSpc>
                <a:spcPts val="2000"/>
              </a:lnSpc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а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заявление об аккредитации физического лица в качестве независимого эксперта, уполномоченного на проведение антикоррупционной экспертизы нормативных правовых актов и проектов нормативных правовых актов в случаях, предусмотренных законодательством Российской Федерации;</a:t>
            </a:r>
          </a:p>
          <a:p>
            <a:pPr algn="just">
              <a:lnSpc>
                <a:spcPts val="2000"/>
              </a:lnSpc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копию паспорта гражданина Российской Федерации (страницы с фотографией и с регистрацией);</a:t>
            </a:r>
          </a:p>
          <a:p>
            <a:pPr algn="just">
              <a:lnSpc>
                <a:spcPts val="2000"/>
              </a:lnSpc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копию документа установленного образца о высшем образовании;</a:t>
            </a:r>
          </a:p>
          <a:p>
            <a:pPr algn="just">
              <a:lnSpc>
                <a:spcPts val="2000"/>
              </a:lnSpc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г)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копию документа установленного образца о наличии ученой степени (при наличии);</a:t>
            </a:r>
          </a:p>
          <a:p>
            <a:pPr algn="just">
              <a:lnSpc>
                <a:spcPts val="2000"/>
              </a:lnSpc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д)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копию трудовой книжки (с наличием записи «Работает по настоящее время», заверенной печатью организации и выполненной в течение одного месяца до дня подачи заявления);</a:t>
            </a:r>
          </a:p>
          <a:p>
            <a:pPr algn="just">
              <a:lnSpc>
                <a:spcPts val="2000"/>
              </a:lnSpc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е)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справку с места работы (службы), подтверждающую наличие у гражданина соответствующего стажа работы по специальности, заверенную печатью организации.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BD26CDBD-7F94-10A9-8993-481A06114046}"/>
              </a:ext>
            </a:extLst>
          </p:cNvPr>
          <p:cNvSpPr/>
          <p:nvPr/>
        </p:nvSpPr>
        <p:spPr>
          <a:xfrm>
            <a:off x="457200" y="1855269"/>
            <a:ext cx="586408" cy="4725999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lnSpc>
                <a:spcPct val="100000"/>
              </a:lnSpc>
            </a:pPr>
            <a:r>
              <a:rPr lang="ru-RU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ФИЗИЧЕСКИЕ </a:t>
            </a:r>
          </a:p>
          <a:p>
            <a:pPr lvl="0" algn="ctr">
              <a:lnSpc>
                <a:spcPct val="100000"/>
              </a:lnSpc>
            </a:pPr>
            <a:r>
              <a:rPr lang="ru-RU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ЛИЦА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09A88C-BA22-B4FB-9DF5-789E794DD5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0D91BC-B2A2-AA29-3C40-7B84BDA460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ИСЧЕРПЫВАЮЩИЙ ПЕРЕЧЕНЬ ДОКУМЕНТОВ, НЕОБХОИМЫХ ДЛЯ ПРЕДОСТАВЛЕНИЯ ГОСУДАРСТВЕННОЙ УСЛУГИ 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50B65366-DF5F-2B58-990A-373915C5E8FE}"/>
              </a:ext>
            </a:extLst>
          </p:cNvPr>
          <p:cNvSpPr/>
          <p:nvPr/>
        </p:nvSpPr>
        <p:spPr>
          <a:xfrm>
            <a:off x="1248605" y="1882941"/>
            <a:ext cx="7456342" cy="447988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ts val="1800"/>
              </a:lnSpc>
            </a:pP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itchFamily="18" charset="0"/>
            </a:endParaRPr>
          </a:p>
          <a:p>
            <a:pPr algn="just">
              <a:lnSpc>
                <a:spcPts val="1800"/>
              </a:lnSpc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а)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заявление об аккредитации юридического лица в качестве независимого эксперта, уполномоченного на проведение антикоррупционной экспертизы нормативных правовых актов и проектов нормативных правовых актов, подписанное руководителем организации;</a:t>
            </a:r>
          </a:p>
          <a:p>
            <a:pPr algn="just">
              <a:lnSpc>
                <a:spcPts val="1800"/>
              </a:lnSpc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б)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копию документа установленного образца о высшем образовании работника юридического лица,</a:t>
            </a:r>
          </a:p>
          <a:p>
            <a:pPr algn="just">
              <a:lnSpc>
                <a:spcPts val="1800"/>
              </a:lnSpc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в)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копию документа установленного образца о наличии ученой степени (при наличии);</a:t>
            </a:r>
          </a:p>
          <a:p>
            <a:pPr algn="just">
              <a:lnSpc>
                <a:spcPts val="1800"/>
              </a:lnSpc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г)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копию трудовой книжки работника юридического лица, отвечающего условиям аккредитации в качестве независимого эксперта - физического лица;</a:t>
            </a:r>
          </a:p>
          <a:p>
            <a:pPr algn="just">
              <a:lnSpc>
                <a:spcPts val="1800"/>
              </a:lnSpc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д)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копию паспорта гражданина Российской Федерации (страницы с фотографией и с регистрацией) работника юридического лица, отвечающего условиям аккредитации в качестве независимого эксперта - физического лица;</a:t>
            </a:r>
          </a:p>
          <a:p>
            <a:pPr algn="just">
              <a:lnSpc>
                <a:spcPts val="1800"/>
              </a:lnSpc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е)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заявление о согласии работника юридического лица на обработку его персональных данных.</a:t>
            </a:r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D8D765FD-465C-A2FA-3A6D-696160DADC6F}"/>
              </a:ext>
            </a:extLst>
          </p:cNvPr>
          <p:cNvSpPr/>
          <p:nvPr/>
        </p:nvSpPr>
        <p:spPr>
          <a:xfrm>
            <a:off x="439053" y="1857364"/>
            <a:ext cx="586408" cy="4725999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lnSpc>
                <a:spcPct val="100000"/>
              </a:lnSpc>
            </a:pPr>
            <a:r>
              <a:rPr lang="ru-RU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ЮРИДИЧЕСКИЕ </a:t>
            </a:r>
          </a:p>
          <a:p>
            <a:pPr lvl="0" algn="ctr">
              <a:lnSpc>
                <a:spcPct val="100000"/>
              </a:lnSpc>
            </a:pPr>
            <a:r>
              <a:rPr lang="ru-RU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ЛИЦА</a:t>
            </a:r>
          </a:p>
        </p:txBody>
      </p:sp>
    </p:spTree>
    <p:extLst>
      <p:ext uri="{BB962C8B-B14F-4D97-AF65-F5344CB8AC3E}">
        <p14:creationId xmlns:p14="http://schemas.microsoft.com/office/powerpoint/2010/main" val="5486816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38138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ПОЛУЧЕНИЯ ГОСУДАРСТВЕННОЙ УСЛУГИ НЕОБХОДИМО: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636912"/>
            <a:ext cx="2530624" cy="172819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ЗАПОЛНИТЬ ЗАЯВЛЕНИЕ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347864" y="1600200"/>
            <a:ext cx="5338936" cy="4525963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ru-RU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на Едином портале (подписываются усиленной квалифицированной электронной подписью или простой электронной подписью);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на официальном сайте Минюста России (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minjust.gov.ru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написать собственноручно в соответствии с образцом или распечатать посредством электронных печатающих устройств и заполнить от руки или машинописным способом.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86766" cy="1296974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ПРЕДОСТАВЛЕНИЯ ГОСУДАРСТВЕННОЙ УСЛУГИ: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аккредитация с направлением заявителю уведомления об аккредитации в качестве независимого эксперта, уполномоченного на проведение антикоррупционной экспертизы нормативных правовых актов и проектов нормативных правовых актов (далее независимый эксперт);</a:t>
            </a:r>
          </a:p>
          <a:p>
            <a:pPr algn="just"/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отказ в аккредитации с направлением заявителю уведомления об отказе в аккредитации в качестве независимого эксперта;</a:t>
            </a:r>
          </a:p>
          <a:p>
            <a:pPr marL="0" indent="0" algn="ctr"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аннулирование аккредитации с направлением заявителю уведомления об аннулировании аккредитации в качестве независимого эксперта;</a:t>
            </a:r>
          </a:p>
          <a:p>
            <a:pPr algn="just"/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отказ в аннулировании аккредитации с направлением заявителю уведомления об отказе в аннулировании аккредитации в качестве независимого эксперта.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1634</TotalTime>
  <Words>922</Words>
  <Application>Microsoft Office PowerPoint</Application>
  <PresentationFormat>Экран (4:3)</PresentationFormat>
  <Paragraphs>82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Times New Roman</vt:lpstr>
      <vt:lpstr>Wingdings</vt:lpstr>
      <vt:lpstr>Тема Office</vt:lpstr>
      <vt:lpstr>  ПАМЯТКА ДЛЯ ЖЕЛАЮЩИХ ПОЛУЧИТЬ АККРЕДИТАЦИЮ МИНЮСТА РОССИИ  В КАЧЕСТВЕ НЕЗАВИСИМОГО ЭКСПЕРТА, УПОЛНОМОЧЕННОГО  НА ПРОВЕДЕНИЕ НЕЗАВИСИМОЙ АНТИКОРРУПЦИОННОЙ ЭКСПЕРТИЗЫ</vt:lpstr>
      <vt:lpstr> ПРАВОВЫЕ ОСНОВЫ ПРОВЕДЕНИЯ НЕЗАВИСИМОЙ АНИКОРРУПЦИОННОЙ ЭКСПЕРТИЗЫ </vt:lpstr>
      <vt:lpstr>  НЕЗАВИСИМАЯ АНИКОРРУПЦИОННАЯ ЭКСПЕРТИЗА ПРОВОДИТСЯ </vt:lpstr>
      <vt:lpstr>АККРЕДИТАЦИЮ НА ПРОВЕДЕНИЕ АНТИКОРРУПЦИОННОЙ ЭКСПЕРТИЗЫ НОРМАТИВНЫХ ПРАВОВЫХ АКТОВ  В  КАЧЕСТВЕ НЕЗАВИСИМЫХ ЭКСПЕРТОВ ИМЕЮТ ПРАВО ПОЛУЧИТЬ: </vt:lpstr>
      <vt:lpstr>ТРЕБОВАНИЯ К ЗАЯВИТЕЛЯМ:</vt:lpstr>
      <vt:lpstr>ИСЧЕРПЫВАЮЩИЙ ПЕРЕЧЕНЬ ДОКУМЕНТОВ, НЕОБХОДИМЫХ ДЛЯ ПРЕДОСТАВЛЕНИЯ ГОСУДАРСТВЕННОЙ УСЛУГИ </vt:lpstr>
      <vt:lpstr>ИСЧЕРПЫВАЮЩИЙ ПЕРЕЧЕНЬ ДОКУМЕНТОВ, НЕОБХОИМЫХ ДЛЯ ПРЕДОСТАВЛЕНИЯ ГОСУДАРСТВЕННОЙ УСЛУГИ </vt:lpstr>
      <vt:lpstr>ДЛЯ ПОЛУЧЕНИЯ ГОСУДАРСТВЕННОЙ УСЛУГИ НЕОБХОДИМО:</vt:lpstr>
      <vt:lpstr>РЕЗУЛЬТАТЫ ПРЕДОСТАВЛЕНИЯ ГОСУДАРСТВЕННОЙ УСЛУГИ:</vt:lpstr>
      <vt:lpstr>ОСНОВАНИЯ ДЛЯ ОТКАЗА В ПРЕДОСТАВЛЕНИИ ГОСУДАРСТВЕННОЙ УСЛУГИ </vt:lpstr>
      <vt:lpstr>СРОК  ПРЕДОСТАВЛЕНИЯ  ГОСУДАРСТВЕННОЙ УСЛУГИ 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ОСНОВНЫЕ АСПЕКТЫ ПРОТИВОДЕЙСТВИЯ КОРРУПЦИИ И СТАНДАРТЫ АНТИКОРРУПЦИОННОГО ПОВЕДЕНИЯ   2015</dc:title>
  <dc:creator>Наташа</dc:creator>
  <cp:lastModifiedBy>DELL</cp:lastModifiedBy>
  <cp:revision>131</cp:revision>
  <cp:lastPrinted>2015-12-07T12:02:38Z</cp:lastPrinted>
  <dcterms:created xsi:type="dcterms:W3CDTF">2015-12-07T04:55:11Z</dcterms:created>
  <dcterms:modified xsi:type="dcterms:W3CDTF">2025-06-27T04:02:26Z</dcterms:modified>
</cp:coreProperties>
</file>